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93" r:id="rId2"/>
    <p:sldId id="319" r:id="rId3"/>
    <p:sldId id="317" r:id="rId4"/>
    <p:sldId id="257" r:id="rId5"/>
    <p:sldId id="32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16" r:id="rId14"/>
    <p:sldId id="320" r:id="rId15"/>
    <p:sldId id="318" r:id="rId16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3842"/>
    <a:srgbClr val="9BDECF"/>
    <a:srgbClr val="FFEA97"/>
    <a:srgbClr val="F1DB89"/>
    <a:srgbClr val="F65A3E"/>
    <a:srgbClr val="9BBB59"/>
    <a:srgbClr val="C0504C"/>
    <a:srgbClr val="4E81BD"/>
    <a:srgbClr val="F2F3F2"/>
    <a:srgbClr val="C6B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25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>
            <a:spLocks noGrp="1"/>
          </p:cNvSpPr>
          <p:nvPr>
            <p:ph type="pic" idx="13"/>
          </p:nvPr>
        </p:nvSpPr>
        <p:spPr>
          <a:xfrm>
            <a:off x="2167533" y="673100"/>
            <a:ext cx="1300519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693385" y="6718300"/>
            <a:ext cx="13953493" cy="14224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693385" y="8153400"/>
            <a:ext cx="13953493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7340263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693385" y="3225800"/>
            <a:ext cx="13953493" cy="33020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8958007" y="635000"/>
            <a:ext cx="7112217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39" y="635000"/>
            <a:ext cx="7112217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Текст заголовка</a:t>
            </a:r>
          </a:p>
        </p:txBody>
      </p:sp>
      <p:sp>
        <p:nvSpPr>
          <p:cNvPr id="4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70039" y="4724400"/>
            <a:ext cx="7112217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8958007" y="2590800"/>
            <a:ext cx="7112217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1270039" y="2590800"/>
            <a:ext cx="7112217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485278" y="9296400"/>
            <a:ext cx="360676" cy="348813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70039" y="1270000"/>
            <a:ext cx="14800185" cy="72136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Изображение"/>
          <p:cNvSpPr>
            <a:spLocks noGrp="1"/>
          </p:cNvSpPr>
          <p:nvPr>
            <p:ph type="pic" sz="quarter" idx="13"/>
          </p:nvPr>
        </p:nvSpPr>
        <p:spPr>
          <a:xfrm>
            <a:off x="8958007" y="5092700"/>
            <a:ext cx="7112217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Изображение"/>
          <p:cNvSpPr>
            <a:spLocks noGrp="1"/>
          </p:cNvSpPr>
          <p:nvPr>
            <p:ph type="pic" sz="quarter" idx="14"/>
          </p:nvPr>
        </p:nvSpPr>
        <p:spPr>
          <a:xfrm>
            <a:off x="8958007" y="889000"/>
            <a:ext cx="7112217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Изображение"/>
          <p:cNvSpPr>
            <a:spLocks noGrp="1"/>
          </p:cNvSpPr>
          <p:nvPr>
            <p:ph type="pic" sz="half" idx="15"/>
          </p:nvPr>
        </p:nvSpPr>
        <p:spPr>
          <a:xfrm>
            <a:off x="1270039" y="889000"/>
            <a:ext cx="7112217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— Иван Арсентьев"/>
          <p:cNvSpPr txBox="1">
            <a:spLocks noGrp="1"/>
          </p:cNvSpPr>
          <p:nvPr>
            <p:ph type="body" sz="quarter" idx="13"/>
          </p:nvPr>
        </p:nvSpPr>
        <p:spPr>
          <a:xfrm>
            <a:off x="1693385" y="6362700"/>
            <a:ext cx="13953493" cy="47192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— Иван Арсентьев</a:t>
            </a:r>
          </a:p>
        </p:txBody>
      </p:sp>
      <p:sp>
        <p:nvSpPr>
          <p:cNvPr id="94" name="«Место ввода цитаты»."/>
          <p:cNvSpPr txBox="1">
            <a:spLocks noGrp="1"/>
          </p:cNvSpPr>
          <p:nvPr>
            <p:ph type="body" sz="quarter" idx="14"/>
          </p:nvPr>
        </p:nvSpPr>
        <p:spPr>
          <a:xfrm>
            <a:off x="1693385" y="4259094"/>
            <a:ext cx="13953493" cy="62581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39" y="254000"/>
            <a:ext cx="14800185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70039" y="2590800"/>
            <a:ext cx="14800185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8485278" y="9296400"/>
            <a:ext cx="360676" cy="34881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cd/B28359_01/server.111/b28318/datatype.htm#CNCPT012" TargetMode="External"/><Relationship Id="rId2" Type="http://schemas.openxmlformats.org/officeDocument/2006/relationships/hyperlink" Target="https://docs.microsoft.com/ru-ru/sql/t-sql/data-types/data-types-transact-sql?view=sql-server-2017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ev.mysql.com/doc/refman/8.0/en/data-types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Прямоугольник 1"/>
          <p:cNvSpPr/>
          <p:nvPr/>
        </p:nvSpPr>
        <p:spPr>
          <a:xfrm>
            <a:off x="2379" y="0"/>
            <a:ext cx="17340266" cy="9753600"/>
          </a:xfrm>
          <a:prstGeom prst="rect">
            <a:avLst/>
          </a:prstGeom>
          <a:solidFill>
            <a:srgbClr val="FFD63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33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7279" y="3200387"/>
            <a:ext cx="10216447" cy="277481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4752330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89;p19">
            <a:extLst>
              <a:ext uri="{FF2B5EF4-FFF2-40B4-BE49-F238E27FC236}">
                <a16:creationId xmlns:a16="http://schemas.microsoft.com/office/drawing/2014/main" id="{765AB82B-CA6E-4C10-BC91-A9CCD3B658E1}"/>
              </a:ext>
            </a:extLst>
          </p:cNvPr>
          <p:cNvSpPr txBox="1">
            <a:spLocks/>
          </p:cNvSpPr>
          <p:nvPr/>
        </p:nvSpPr>
        <p:spPr>
          <a:xfrm>
            <a:off x="368850" y="330724"/>
            <a:ext cx="8520600" cy="1440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Виды </a:t>
            </a:r>
            <a:r>
              <a:rPr lang="en-US" dirty="0">
                <a:solidFill>
                  <a:srgbClr val="2C3842"/>
                </a:solidFill>
                <a:latin typeface="Gerbera" panose="02000500000000000000" pitchFamily="50" charset="-52"/>
              </a:rPr>
              <a:t>SQL</a:t>
            </a:r>
          </a:p>
          <a:p>
            <a:pPr algn="l" hangingPunct="1"/>
            <a:endParaRPr lang="en-US" dirty="0">
              <a:solidFill>
                <a:srgbClr val="2C3842"/>
              </a:solidFill>
              <a:latin typeface="Gerbera" panose="02000500000000000000" pitchFamily="50" charset="-52"/>
            </a:endParaRPr>
          </a:p>
        </p:txBody>
      </p:sp>
      <p:sp>
        <p:nvSpPr>
          <p:cNvPr id="11" name="Google Shape;90;p19">
            <a:extLst>
              <a:ext uri="{FF2B5EF4-FFF2-40B4-BE49-F238E27FC236}">
                <a16:creationId xmlns:a16="http://schemas.microsoft.com/office/drawing/2014/main" id="{3DDEB64A-72E9-4FF3-A96A-FC87D737E105}"/>
              </a:ext>
            </a:extLst>
          </p:cNvPr>
          <p:cNvSpPr txBox="1">
            <a:spLocks/>
          </p:cNvSpPr>
          <p:nvPr/>
        </p:nvSpPr>
        <p:spPr>
          <a:xfrm>
            <a:off x="2692950" y="3717900"/>
            <a:ext cx="10984950" cy="2317800"/>
          </a:xfrm>
          <a:prstGeom prst="rect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en-US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DML - </a:t>
            </a:r>
            <a:r>
              <a:rPr lang="en-US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select, insert, update, delete, merge</a:t>
            </a:r>
          </a:p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en-US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DDL - </a:t>
            </a:r>
            <a:r>
              <a:rPr lang="en-US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create, alter, drop, </a:t>
            </a:r>
            <a:r>
              <a:rPr lang="en-US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truncate,rename</a:t>
            </a:r>
            <a:endParaRPr lang="en-US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en-US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DCL - </a:t>
            </a:r>
            <a:r>
              <a:rPr lang="en-US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grant, revoke</a:t>
            </a:r>
          </a:p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en-US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TCL - </a:t>
            </a:r>
            <a:r>
              <a:rPr lang="en-US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commit, rollback, </a:t>
            </a:r>
            <a:r>
              <a:rPr lang="en-US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savepoint</a:t>
            </a:r>
            <a:r>
              <a:rPr lang="en-US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, set transaction</a:t>
            </a:r>
          </a:p>
        </p:txBody>
      </p:sp>
    </p:spTree>
    <p:extLst>
      <p:ext uri="{BB962C8B-B14F-4D97-AF65-F5344CB8AC3E}">
        <p14:creationId xmlns:p14="http://schemas.microsoft.com/office/powerpoint/2010/main" val="78103396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5;p20">
            <a:extLst>
              <a:ext uri="{FF2B5EF4-FFF2-40B4-BE49-F238E27FC236}">
                <a16:creationId xmlns:a16="http://schemas.microsoft.com/office/drawing/2014/main" id="{F13CB3D0-B16A-4D4C-A96D-F1EB9EE21EA1}"/>
              </a:ext>
            </a:extLst>
          </p:cNvPr>
          <p:cNvSpPr txBox="1">
            <a:spLocks/>
          </p:cNvSpPr>
          <p:nvPr/>
        </p:nvSpPr>
        <p:spPr>
          <a:xfrm>
            <a:off x="311700" y="445024"/>
            <a:ext cx="8520600" cy="1669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Типы данных</a:t>
            </a:r>
          </a:p>
        </p:txBody>
      </p:sp>
      <p:sp>
        <p:nvSpPr>
          <p:cNvPr id="5" name="Google Shape;96;p20">
            <a:extLst>
              <a:ext uri="{FF2B5EF4-FFF2-40B4-BE49-F238E27FC236}">
                <a16:creationId xmlns:a16="http://schemas.microsoft.com/office/drawing/2014/main" id="{DA0C2CC3-705C-4FB6-82EE-07529EE6EED5}"/>
              </a:ext>
            </a:extLst>
          </p:cNvPr>
          <p:cNvSpPr txBox="1">
            <a:spLocks/>
          </p:cNvSpPr>
          <p:nvPr/>
        </p:nvSpPr>
        <p:spPr>
          <a:xfrm>
            <a:off x="635550" y="2371674"/>
            <a:ext cx="15137850" cy="65818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Текстовые</a:t>
            </a:r>
          </a:p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Числовые</a:t>
            </a:r>
          </a:p>
          <a:p>
            <a:pPr marL="457200" indent="-342900" hangingPunct="1">
              <a:spcBef>
                <a:spcPts val="0"/>
              </a:spcBef>
              <a:buClr>
                <a:srgbClr val="9BDECF"/>
              </a:buClr>
              <a:buSzPts val="1800"/>
              <a:buFontTx/>
              <a:buChar char="●"/>
            </a:pP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Дата </a:t>
            </a:r>
          </a:p>
          <a:p>
            <a:pPr marL="0" indent="0" hangingPunct="1">
              <a:spcBef>
                <a:spcPts val="1600"/>
              </a:spcBef>
              <a:buFontTx/>
              <a:buNone/>
            </a:pPr>
            <a:endParaRPr lang="ru-RU" sz="2800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MS SQL SERVER </a:t>
            </a:r>
            <a:endParaRPr lang="en-US" sz="2400" b="1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u="sng" dirty="0">
                <a:solidFill>
                  <a:schemeClr val="hlink"/>
                </a:solidFill>
                <a:latin typeface="Gotham Pro" panose="02000503040000020004" pitchFamily="2" charset="0"/>
                <a:cs typeface="Gotham Pro" panose="02000503040000020004" pitchFamily="2" charset="0"/>
                <a:hlinkClick r:id="rId2"/>
              </a:rPr>
              <a:t>https://docs.microsoft.com/ru-ru/sql/t-sql/data-types/data-types-transact-sql?view=sql-server-2017</a:t>
            </a:r>
            <a:endParaRPr lang="ru-RU" sz="2400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b="1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Oracle</a:t>
            </a:r>
            <a:r>
              <a:rPr lang="ru-RU" sz="2400" b="1" dirty="0">
                <a:latin typeface="Gotham Pro" panose="02000503040000020004" pitchFamily="2" charset="0"/>
                <a:cs typeface="Gotham Pro" panose="02000503040000020004" pitchFamily="2" charset="0"/>
              </a:rPr>
              <a:t> </a:t>
            </a:r>
            <a:endParaRPr lang="en-US" sz="2400" b="1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u="sng" dirty="0">
                <a:solidFill>
                  <a:schemeClr val="hlink"/>
                </a:solidFill>
                <a:latin typeface="Gotham Pro" panose="02000503040000020004" pitchFamily="2" charset="0"/>
                <a:cs typeface="Gotham Pro" panose="02000503040000020004" pitchFamily="2" charset="0"/>
                <a:hlinkClick r:id="rId3"/>
              </a:rPr>
              <a:t>https://docs.oracle.com/cd/B28359_01/server.111/b28318/datatype.htm#CNCPT012</a:t>
            </a:r>
            <a:endParaRPr lang="ru-RU" sz="2400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b="1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MySQL</a:t>
            </a:r>
            <a:endParaRPr lang="en-US" sz="2400" b="1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400" u="sng" dirty="0">
                <a:solidFill>
                  <a:schemeClr val="hlink"/>
                </a:solidFill>
                <a:latin typeface="Gotham Pro" panose="02000503040000020004" pitchFamily="2" charset="0"/>
                <a:cs typeface="Gotham Pro" panose="02000503040000020004" pitchFamily="2" charset="0"/>
                <a:hlinkClick r:id="rId4"/>
              </a:rPr>
              <a:t>https://dev.mysql.com/doc/refman/8.0/en/data-types.html</a:t>
            </a:r>
            <a:endParaRPr lang="ru-RU" sz="2400" dirty="0"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spcAft>
                <a:spcPts val="1600"/>
              </a:spcAft>
              <a:buFontTx/>
              <a:buNone/>
            </a:pPr>
            <a:endParaRPr lang="ru-RU" sz="2800" dirty="0"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12973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1;p21">
            <a:extLst>
              <a:ext uri="{FF2B5EF4-FFF2-40B4-BE49-F238E27FC236}">
                <a16:creationId xmlns:a16="http://schemas.microsoft.com/office/drawing/2014/main" id="{D957683D-D310-441F-8C9F-F422DFEE265B}"/>
              </a:ext>
            </a:extLst>
          </p:cNvPr>
          <p:cNvSpPr txBox="1">
            <a:spLocks/>
          </p:cNvSpPr>
          <p:nvPr/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Кто такой пользователь?</a:t>
            </a:r>
          </a:p>
          <a:p>
            <a:pPr algn="l" hangingPunct="1">
              <a:buClr>
                <a:schemeClr val="dk1"/>
              </a:buClr>
              <a:buSzPts val="1100"/>
              <a:buFont typeface="Arial"/>
              <a:buNone/>
            </a:pPr>
            <a:endParaRPr lang="ru-RU" dirty="0">
              <a:solidFill>
                <a:srgbClr val="2C3842"/>
              </a:solidFill>
              <a:latin typeface="Gerbera" panose="02000500000000000000" pitchFamily="50" charset="-52"/>
            </a:endParaRPr>
          </a:p>
          <a:p>
            <a:pPr algn="l" hangingPunct="1"/>
            <a:endParaRPr lang="ru-RU" dirty="0">
              <a:solidFill>
                <a:srgbClr val="2C3842"/>
              </a:solidFill>
              <a:latin typeface="Gerbera" panose="02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8942850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Овал 6"/>
          <p:cNvSpPr/>
          <p:nvPr/>
        </p:nvSpPr>
        <p:spPr>
          <a:xfrm>
            <a:off x="6569267" y="2828573"/>
            <a:ext cx="4308095" cy="4308094"/>
          </a:xfrm>
          <a:prstGeom prst="ellipse">
            <a:avLst/>
          </a:prstGeom>
          <a:solidFill>
            <a:srgbClr val="ED573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7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700"/>
          </a:p>
        </p:txBody>
      </p:sp>
      <p:sp>
        <p:nvSpPr>
          <p:cNvPr id="1376" name="Прямоугольник 7"/>
          <p:cNvSpPr txBox="1"/>
          <p:nvPr/>
        </p:nvSpPr>
        <p:spPr>
          <a:xfrm>
            <a:off x="3551537" y="1344073"/>
            <a:ext cx="10343551" cy="598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2511" tIns="32511" rIns="32511" bIns="32511">
            <a:spAutoFit/>
          </a:bodyPr>
          <a:lstStyle>
            <a:lvl1pPr defTabSz="849038">
              <a:defRPr sz="3500" b="1" spc="-40">
                <a:solidFill>
                  <a:srgbClr val="2D3942"/>
                </a:solidFill>
                <a:latin typeface="Gerbera-Bold"/>
                <a:ea typeface="Gerbera-Bold"/>
                <a:cs typeface="Gerbera-Bold"/>
                <a:sym typeface="Gerbera-Bold"/>
              </a:defRPr>
            </a:lvl1pPr>
          </a:lstStyle>
          <a:p>
            <a:r>
              <a:t>Что сегодня было наиболее ценным?</a:t>
            </a:r>
          </a:p>
        </p:txBody>
      </p:sp>
      <p:pic>
        <p:nvPicPr>
          <p:cNvPr id="1377" name="Рисунок 8" descr="Рисунок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65077" y="3955096"/>
            <a:ext cx="2716474" cy="234604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037880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TextBox 3"/>
          <p:cNvSpPr txBox="1"/>
          <p:nvPr/>
        </p:nvSpPr>
        <p:spPr>
          <a:xfrm>
            <a:off x="1315205" y="1067502"/>
            <a:ext cx="8683468" cy="954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600">
                <a:solidFill>
                  <a:srgbClr val="2C3842"/>
                </a:solidFill>
                <a:latin typeface="Gerbera"/>
                <a:ea typeface="Gerbera"/>
                <a:cs typeface="Gerbera"/>
                <a:sym typeface="Gerbera"/>
              </a:defRPr>
            </a:lvl1pPr>
          </a:lstStyle>
          <a:p>
            <a:pPr algn="l"/>
            <a:r>
              <a:rPr dirty="0" err="1"/>
              <a:t>Программа</a:t>
            </a:r>
            <a:r>
              <a:rPr dirty="0"/>
              <a:t> </a:t>
            </a:r>
            <a:r>
              <a:rPr dirty="0" err="1"/>
              <a:t>курса</a:t>
            </a:r>
            <a:endParaRPr dirty="0"/>
          </a:p>
        </p:txBody>
      </p:sp>
      <p:pic>
        <p:nvPicPr>
          <p:cNvPr id="1381" name="Рисунок 1" descr="Рисунок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2446" y="3297672"/>
            <a:ext cx="91830" cy="1348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4EE2C8E-2F5A-42D5-B6F7-44484A719B6F}"/>
              </a:ext>
            </a:extLst>
          </p:cNvPr>
          <p:cNvSpPr/>
          <p:nvPr/>
        </p:nvSpPr>
        <p:spPr>
          <a:xfrm>
            <a:off x="1315205" y="2488122"/>
            <a:ext cx="8667750" cy="556056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Основы работы с реляционными базами данных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rgbClr val="F65A3E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Работа с командой </a:t>
            </a:r>
            <a:r>
              <a:rPr lang="en-US" dirty="0">
                <a:solidFill>
                  <a:srgbClr val="F65A3E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SELECT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Функции агрегации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Строки и выражения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Запросы и подзапросы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Функции аналитики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Команды модификации языка </a:t>
            </a:r>
            <a:r>
              <a:rPr lang="en-US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DML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Создание и модификации таблиц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Поддержка целостности данных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Настройки пользователей в базе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87905880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Прямоугольник 3"/>
          <p:cNvSpPr/>
          <p:nvPr/>
        </p:nvSpPr>
        <p:spPr>
          <a:xfrm>
            <a:off x="2379" y="0"/>
            <a:ext cx="17340266" cy="9753600"/>
          </a:xfrm>
          <a:prstGeom prst="rect">
            <a:avLst/>
          </a:prstGeom>
          <a:solidFill>
            <a:srgbClr val="FFD63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84" name="AutoShape 1"/>
          <p:cNvSpPr txBox="1"/>
          <p:nvPr/>
        </p:nvSpPr>
        <p:spPr>
          <a:xfrm>
            <a:off x="3865703" y="3189114"/>
            <a:ext cx="9611361" cy="2185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649100">
              <a:defRPr sz="7100">
                <a:solidFill>
                  <a:srgbClr val="2D3942"/>
                </a:solidFill>
                <a:latin typeface="Gerbera"/>
                <a:ea typeface="Gerbera"/>
                <a:cs typeface="Gerbera"/>
                <a:sym typeface="Gerbera"/>
              </a:defRPr>
            </a:pPr>
            <a:r>
              <a:rPr sz="7100"/>
              <a:t>Спасибо!</a:t>
            </a:r>
            <a:br>
              <a:rPr sz="7100"/>
            </a:br>
            <a:r>
              <a:rPr sz="7100"/>
              <a:t>Задавайте вопросы!</a:t>
            </a:r>
          </a:p>
        </p:txBody>
      </p:sp>
      <p:pic>
        <p:nvPicPr>
          <p:cNvPr id="138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97699" y="6756414"/>
            <a:ext cx="2676602" cy="128016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995321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Прямоугольник 6"/>
          <p:cNvSpPr/>
          <p:nvPr/>
        </p:nvSpPr>
        <p:spPr>
          <a:xfrm>
            <a:off x="2645" y="0"/>
            <a:ext cx="17339734" cy="9753600"/>
          </a:xfrm>
          <a:prstGeom prst="rect">
            <a:avLst/>
          </a:prstGeom>
          <a:solidFill>
            <a:srgbClr val="FFD630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7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700"/>
          </a:p>
        </p:txBody>
      </p:sp>
      <p:sp>
        <p:nvSpPr>
          <p:cNvPr id="341" name="Прямоугольник 1"/>
          <p:cNvSpPr/>
          <p:nvPr/>
        </p:nvSpPr>
        <p:spPr>
          <a:xfrm>
            <a:off x="1043031" y="2915086"/>
            <a:ext cx="8132658" cy="605822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1300427">
              <a:defRPr sz="17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700"/>
          </a:p>
        </p:txBody>
      </p:sp>
      <p:grpSp>
        <p:nvGrpSpPr>
          <p:cNvPr id="344" name="Группа 2"/>
          <p:cNvGrpSpPr/>
          <p:nvPr/>
        </p:nvGrpSpPr>
        <p:grpSpPr>
          <a:xfrm>
            <a:off x="1672941" y="4016463"/>
            <a:ext cx="7050374" cy="2018570"/>
            <a:chOff x="0" y="-6689"/>
            <a:chExt cx="7050372" cy="2018567"/>
          </a:xfrm>
        </p:grpSpPr>
        <p:sp>
          <p:nvSpPr>
            <p:cNvPr id="342" name="Прямоугольник 8"/>
            <p:cNvSpPr txBox="1"/>
            <p:nvPr/>
          </p:nvSpPr>
          <p:spPr>
            <a:xfrm>
              <a:off x="0" y="715117"/>
              <a:ext cx="7050372" cy="1296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511" tIns="32511" rIns="32511" bIns="32511" numCol="1" anchor="t">
              <a:spAutoFit/>
            </a:bodyPr>
            <a:lstStyle/>
            <a:p>
              <a:pPr algn="l"/>
              <a:r>
                <a:rPr lang="en-US" sz="4000" dirty="0">
                  <a:solidFill>
                    <a:srgbClr val="2C3842"/>
                  </a:solidFill>
                  <a:latin typeface="Gerbera" panose="02000500000000000000" pitchFamily="50" charset="-52"/>
                </a:rPr>
                <a:t>SQL </a:t>
              </a:r>
              <a:r>
                <a:rPr lang="ru-RU" sz="4000" dirty="0">
                  <a:solidFill>
                    <a:srgbClr val="2C3842"/>
                  </a:solidFill>
                  <a:latin typeface="Gerbera" panose="02000500000000000000" pitchFamily="50" charset="-52"/>
                </a:rPr>
                <a:t>для управления данными</a:t>
              </a:r>
            </a:p>
          </p:txBody>
        </p:sp>
        <p:sp>
          <p:nvSpPr>
            <p:cNvPr id="343" name="Прямоугольник 3"/>
            <p:cNvSpPr txBox="1"/>
            <p:nvPr/>
          </p:nvSpPr>
          <p:spPr>
            <a:xfrm>
              <a:off x="0" y="-6689"/>
              <a:ext cx="4411397" cy="4042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32511" tIns="32511" rIns="32511" bIns="32511" numCol="1" anchor="t">
              <a:spAutoFit/>
            </a:bodyPr>
            <a:lstStyle/>
            <a:p>
              <a:pPr defTabSz="1828754">
                <a:defRPr sz="2200" b="1">
                  <a:solidFill>
                    <a:srgbClr val="ED573C"/>
                  </a:solidFill>
                  <a:latin typeface="Gerbera-Bold"/>
                  <a:ea typeface="Gerbera-Bold"/>
                  <a:cs typeface="Gerbera-Bold"/>
                  <a:sym typeface="Gerbera-Bold"/>
                </a:defRPr>
              </a:pPr>
              <a:r>
                <a:rPr sz="2200" dirty="0" err="1"/>
                <a:t>Онлайн-курс</a:t>
              </a:r>
              <a:r>
                <a:rPr sz="2200" dirty="0"/>
                <a:t> </a:t>
              </a:r>
              <a:r>
                <a:rPr lang="ru-RU" sz="2200" dirty="0">
                  <a:sym typeface="Gerbera-Bold"/>
                </a:rPr>
                <a:t>Максим</a:t>
              </a:r>
              <a:r>
                <a:rPr lang="uk-UA" sz="2200" dirty="0">
                  <a:sym typeface="Gerbera-Bold"/>
                </a:rPr>
                <a:t>а</a:t>
              </a:r>
              <a:r>
                <a:rPr lang="ru-RU" sz="2200" dirty="0">
                  <a:sym typeface="Gerbera-Bold"/>
                </a:rPr>
                <a:t> </a:t>
              </a:r>
              <a:r>
                <a:rPr lang="ru-RU" sz="2200" dirty="0" err="1">
                  <a:sym typeface="Gerbera-Bold"/>
                </a:rPr>
                <a:t>Белько</a:t>
              </a:r>
              <a:endParaRPr sz="2200" dirty="0"/>
            </a:p>
          </p:txBody>
        </p:sp>
      </p:grpSp>
      <p:sp>
        <p:nvSpPr>
          <p:cNvPr id="345" name="Прямоугольник 3"/>
          <p:cNvSpPr/>
          <p:nvPr/>
        </p:nvSpPr>
        <p:spPr>
          <a:xfrm>
            <a:off x="2645" y="8973313"/>
            <a:ext cx="17339734" cy="78029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defTabSz="1300427">
              <a:defRPr sz="17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700"/>
          </a:p>
        </p:txBody>
      </p:sp>
      <p:sp>
        <p:nvSpPr>
          <p:cNvPr id="346" name="Прямоугольник 5"/>
          <p:cNvSpPr txBox="1"/>
          <p:nvPr/>
        </p:nvSpPr>
        <p:spPr>
          <a:xfrm>
            <a:off x="1683985" y="8569101"/>
            <a:ext cx="3148232" cy="404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2511" tIns="32511" rIns="32511" bIns="32511">
            <a:spAutoFit/>
          </a:bodyPr>
          <a:lstStyle>
            <a:lvl1pPr defTabSz="1300459">
              <a:defRPr sz="2200">
                <a:solidFill>
                  <a:srgbClr val="2D3942"/>
                </a:solidFill>
                <a:latin typeface="Gerbera-Bold"/>
                <a:ea typeface="Gerbera-Bold"/>
                <a:cs typeface="Gerbera-Bold"/>
                <a:sym typeface="Gerbera-Bold"/>
              </a:defRPr>
            </a:lvl1pPr>
          </a:lstStyle>
          <a:p>
            <a:r>
              <a:rPr dirty="0"/>
              <a:t>10 </a:t>
            </a:r>
            <a:r>
              <a:rPr dirty="0" err="1"/>
              <a:t>занятий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1,5 </a:t>
            </a:r>
            <a:r>
              <a:rPr dirty="0" err="1"/>
              <a:t>часа</a:t>
            </a:r>
            <a:endParaRPr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EB3127-E070-4FDE-B562-0CD7A1CC1A6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487"/>
          <a:stretch/>
        </p:blipFill>
        <p:spPr>
          <a:xfrm>
            <a:off x="7390273" y="-736021"/>
            <a:ext cx="8906959" cy="1048962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B460CC4-407E-4247-9207-CDE240FDD13C}"/>
              </a:ext>
            </a:extLst>
          </p:cNvPr>
          <p:cNvSpPr/>
          <p:nvPr/>
        </p:nvSpPr>
        <p:spPr>
          <a:xfrm>
            <a:off x="1672941" y="6150808"/>
            <a:ext cx="4701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0" dirty="0">
                <a:solidFill>
                  <a:srgbClr val="2C3842"/>
                </a:solidFill>
                <a:latin typeface="Gerbera-Light" panose="02000300000000000000" pitchFamily="50" charset="-52"/>
              </a:rPr>
              <a:t>Язык реляционных баз данных</a:t>
            </a:r>
            <a:endParaRPr lang="ru-RU" dirty="0">
              <a:solidFill>
                <a:srgbClr val="2C3842"/>
              </a:solidFill>
              <a:latin typeface="Gerbera-Light" panose="020003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84902765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TextBox 3"/>
          <p:cNvSpPr txBox="1"/>
          <p:nvPr/>
        </p:nvSpPr>
        <p:spPr>
          <a:xfrm>
            <a:off x="1315205" y="1067502"/>
            <a:ext cx="8683468" cy="954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600">
                <a:solidFill>
                  <a:srgbClr val="2C3842"/>
                </a:solidFill>
                <a:latin typeface="Gerbera"/>
                <a:ea typeface="Gerbera"/>
                <a:cs typeface="Gerbera"/>
                <a:sym typeface="Gerbera"/>
              </a:defRPr>
            </a:lvl1pPr>
          </a:lstStyle>
          <a:p>
            <a:pPr algn="l"/>
            <a:r>
              <a:rPr dirty="0" err="1"/>
              <a:t>Программа</a:t>
            </a:r>
            <a:r>
              <a:rPr dirty="0"/>
              <a:t> </a:t>
            </a:r>
            <a:r>
              <a:rPr dirty="0" err="1"/>
              <a:t>курса</a:t>
            </a:r>
            <a:endParaRPr dirty="0"/>
          </a:p>
        </p:txBody>
      </p:sp>
      <p:pic>
        <p:nvPicPr>
          <p:cNvPr id="1381" name="Рисунок 1" descr="Рисунок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2446" y="2752240"/>
            <a:ext cx="91830" cy="1348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4EE2C8E-2F5A-42D5-B6F7-44484A719B6F}"/>
              </a:ext>
            </a:extLst>
          </p:cNvPr>
          <p:cNvSpPr/>
          <p:nvPr/>
        </p:nvSpPr>
        <p:spPr>
          <a:xfrm>
            <a:off x="1315205" y="2488122"/>
            <a:ext cx="8667750" cy="556056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dirty="0">
                <a:solidFill>
                  <a:srgbClr val="F65A3E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Основы работы с реляционными базами данных</a:t>
            </a:r>
            <a:endParaRPr lang="en-US" dirty="0">
              <a:solidFill>
                <a:srgbClr val="F65A3E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Работа с командой </a:t>
            </a:r>
            <a:r>
              <a:rPr lang="en-US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SELECT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Функции агрегации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Строки и выражения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Запросы и подзапросы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Функции аналитики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Команды модификации языка </a:t>
            </a:r>
            <a:r>
              <a:rPr lang="en-US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DML</a:t>
            </a: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Создание и модификации таблиц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Поддержка целостности данных</a:t>
            </a:r>
            <a:endParaRPr lang="en-US" b="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457200" indent="-457200" algn="l">
              <a:lnSpc>
                <a:spcPct val="150000"/>
              </a:lnSpc>
              <a:buFont typeface="+mj-lt"/>
              <a:buAutoNum type="arabicPeriod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Настройки пользователей в базе данных</a:t>
            </a:r>
          </a:p>
        </p:txBody>
      </p:sp>
    </p:spTree>
    <p:extLst>
      <p:ext uri="{BB962C8B-B14F-4D97-AF65-F5344CB8AC3E}">
        <p14:creationId xmlns:p14="http://schemas.microsoft.com/office/powerpoint/2010/main" val="1998590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Почему HR важно быть лидером. Три императива лидерства…"/>
          <p:cNvSpPr txBox="1"/>
          <p:nvPr/>
        </p:nvSpPr>
        <p:spPr>
          <a:xfrm>
            <a:off x="1655806" y="3060429"/>
            <a:ext cx="10865248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Что такое реляционная база данных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Связывание одной таблицы с другой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Первичные ключи для идентификации строк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Пример базы данных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Как работает SQL. Стандарт ANSI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Вызов SQL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Интерактивный SQL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Вложенный SQL (помещенный внутри программ)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Виды SQL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DML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DDL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DCL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Типы данных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Кто такой пользователь?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170056-C1A6-4C74-9368-46767F102D53}"/>
              </a:ext>
            </a:extLst>
          </p:cNvPr>
          <p:cNvSpPr txBox="1"/>
          <p:nvPr/>
        </p:nvSpPr>
        <p:spPr>
          <a:xfrm>
            <a:off x="1655806" y="1419933"/>
            <a:ext cx="9316994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uk-UA" sz="2800" b="1" i="0" u="none" strike="noStrike" cap="none" spc="0" normalizeH="0" baseline="0" dirty="0" err="1">
                <a:ln>
                  <a:noFill/>
                </a:ln>
                <a:solidFill>
                  <a:srgbClr val="F65A3E"/>
                </a:solidFill>
                <a:effectLst/>
                <a:uFillTx/>
                <a:latin typeface="Gerbera" panose="02000500000000000000" pitchFamily="50" charset="-52"/>
                <a:sym typeface="Helvetica Neue"/>
              </a:rPr>
              <a:t>Занятие</a:t>
            </a:r>
            <a:r>
              <a:rPr kumimoji="0" lang="uk-UA" sz="2800" b="1" i="0" u="none" strike="noStrike" cap="none" spc="0" normalizeH="0" baseline="0" dirty="0">
                <a:ln>
                  <a:noFill/>
                </a:ln>
                <a:solidFill>
                  <a:srgbClr val="F65A3E"/>
                </a:solidFill>
                <a:effectLst/>
                <a:uFillTx/>
                <a:latin typeface="Gerbera" panose="02000500000000000000" pitchFamily="50" charset="-52"/>
                <a:sym typeface="Helvetica Neue"/>
              </a:rPr>
              <a:t> </a:t>
            </a: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rgbClr val="F65A3E"/>
                </a:solidFill>
                <a:effectLst/>
                <a:uFillTx/>
                <a:latin typeface="Gerbera" panose="02000500000000000000" pitchFamily="50" charset="-52"/>
                <a:sym typeface="Helvetica Neue"/>
              </a:rPr>
              <a:t>1</a:t>
            </a:r>
            <a:endParaRPr kumimoji="0" lang="uk-UA" sz="2800" b="1" i="0" u="none" strike="noStrike" cap="none" spc="0" normalizeH="0" baseline="0" dirty="0">
              <a:ln>
                <a:noFill/>
              </a:ln>
              <a:solidFill>
                <a:srgbClr val="F65A3E"/>
              </a:solidFill>
              <a:effectLst/>
              <a:uFillTx/>
              <a:latin typeface="Gerbera" panose="02000500000000000000" pitchFamily="50" charset="-52"/>
              <a:sym typeface="Helvetica Neue"/>
            </a:endParaRPr>
          </a:p>
          <a:p>
            <a:pPr algn="l">
              <a:lnSpc>
                <a:spcPct val="150000"/>
              </a:lnSpc>
            </a:pPr>
            <a:r>
              <a:rPr lang="ru-RU" sz="2800" dirty="0">
                <a:solidFill>
                  <a:srgbClr val="2C3842"/>
                </a:solidFill>
                <a:latin typeface="Gerbera" panose="02000500000000000000" pitchFamily="50" charset="-52"/>
                <a:cs typeface="Gotham Pro" panose="02000503040000020004" pitchFamily="2" charset="0"/>
              </a:rPr>
              <a:t>Основы работы с реляционными базами данных</a:t>
            </a:r>
            <a:endParaRPr lang="en-US" sz="2800" dirty="0">
              <a:solidFill>
                <a:srgbClr val="2C3842"/>
              </a:solidFill>
              <a:latin typeface="Gerbera" panose="02000500000000000000" pitchFamily="50" charset="-52"/>
              <a:cs typeface="Gotham Pro" panose="02000503040000020004" pitchFamily="2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9;p14">
            <a:extLst>
              <a:ext uri="{FF2B5EF4-FFF2-40B4-BE49-F238E27FC236}">
                <a16:creationId xmlns:a16="http://schemas.microsoft.com/office/drawing/2014/main" id="{B58CE095-BD5B-419E-B8A1-21616F42FC29}"/>
              </a:ext>
            </a:extLst>
          </p:cNvPr>
          <p:cNvSpPr txBox="1">
            <a:spLocks/>
          </p:cNvSpPr>
          <p:nvPr/>
        </p:nvSpPr>
        <p:spPr>
          <a:xfrm>
            <a:off x="343784" y="268561"/>
            <a:ext cx="8520600" cy="3950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Что такое реляционная база данных</a:t>
            </a:r>
          </a:p>
        </p:txBody>
      </p:sp>
      <p:sp>
        <p:nvSpPr>
          <p:cNvPr id="5" name="Google Shape;60;p14">
            <a:extLst>
              <a:ext uri="{FF2B5EF4-FFF2-40B4-BE49-F238E27FC236}">
                <a16:creationId xmlns:a16="http://schemas.microsoft.com/office/drawing/2014/main" id="{982604FC-A6E3-4D4D-92AC-173A8084BF46}"/>
              </a:ext>
            </a:extLst>
          </p:cNvPr>
          <p:cNvSpPr txBox="1">
            <a:spLocks/>
          </p:cNvSpPr>
          <p:nvPr/>
        </p:nvSpPr>
        <p:spPr>
          <a:xfrm>
            <a:off x="7947741" y="3872890"/>
            <a:ext cx="8520600" cy="2328662"/>
          </a:xfrm>
          <a:prstGeom prst="rect">
            <a:avLst/>
          </a:prstGeom>
          <a:ln w="57150">
            <a:solidFill>
              <a:srgbClr val="9BDECF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hangingPunct="1">
              <a:spcBef>
                <a:spcPts val="0"/>
              </a:spcBef>
              <a:spcAft>
                <a:spcPts val="1600"/>
              </a:spcAft>
              <a:buFontTx/>
              <a:buNone/>
            </a:pPr>
            <a:r>
              <a:rPr lang="ru-RU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Реляционная база данных — это набор связанной информации, сохраняемой в двумерных таблицах. Напоминает адресную или телефонную книгу.</a:t>
            </a:r>
          </a:p>
        </p:txBody>
      </p:sp>
    </p:spTree>
    <p:extLst>
      <p:ext uri="{BB962C8B-B14F-4D97-AF65-F5344CB8AC3E}">
        <p14:creationId xmlns:p14="http://schemas.microsoft.com/office/powerpoint/2010/main" val="37240471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7B51713-F8F5-4A39-9472-AF2DC61AA909}"/>
              </a:ext>
            </a:extLst>
          </p:cNvPr>
          <p:cNvSpPr/>
          <p:nvPr/>
        </p:nvSpPr>
        <p:spPr>
          <a:xfrm>
            <a:off x="935013" y="1171073"/>
            <a:ext cx="8497745" cy="1042738"/>
          </a:xfrm>
          <a:prstGeom prst="rect">
            <a:avLst/>
          </a:prstGeom>
          <a:solidFill>
            <a:srgbClr val="FFEA9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Google Shape;66;p15">
            <a:extLst>
              <a:ext uri="{FF2B5EF4-FFF2-40B4-BE49-F238E27FC236}">
                <a16:creationId xmlns:a16="http://schemas.microsoft.com/office/drawing/2014/main" id="{8DC3911B-2C79-4DFB-A489-8BE04587D38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22312"/>
          <a:stretch/>
        </p:blipFill>
        <p:spPr>
          <a:xfrm>
            <a:off x="1626847" y="2759309"/>
            <a:ext cx="14410905" cy="582321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6069BDF2-B231-45B7-B9A4-D1CBD5BF11E8}"/>
              </a:ext>
            </a:extLst>
          </p:cNvPr>
          <p:cNvSpPr txBox="1">
            <a:spLocks/>
          </p:cNvSpPr>
          <p:nvPr/>
        </p:nvSpPr>
        <p:spPr>
          <a:xfrm>
            <a:off x="967097" y="1171073"/>
            <a:ext cx="16179584" cy="15281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Связывание одной таблицы с другой</a:t>
            </a:r>
          </a:p>
          <a:p>
            <a:pPr algn="l" hangingPunct="1"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Первичные ключи для идентификации строк</a:t>
            </a:r>
          </a:p>
        </p:txBody>
      </p:sp>
    </p:spTree>
    <p:extLst>
      <p:ext uri="{BB962C8B-B14F-4D97-AF65-F5344CB8AC3E}">
        <p14:creationId xmlns:p14="http://schemas.microsoft.com/office/powerpoint/2010/main" val="12772005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72;p16">
            <a:extLst>
              <a:ext uri="{FF2B5EF4-FFF2-40B4-BE49-F238E27FC236}">
                <a16:creationId xmlns:a16="http://schemas.microsoft.com/office/drawing/2014/main" id="{5A601375-787D-40A8-A757-925E3E4E47E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61772" y="2179169"/>
            <a:ext cx="11868572" cy="66760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1;p16">
            <a:extLst>
              <a:ext uri="{FF2B5EF4-FFF2-40B4-BE49-F238E27FC236}">
                <a16:creationId xmlns:a16="http://schemas.microsoft.com/office/drawing/2014/main" id="{6939FE49-C114-4297-B02D-29C402468071}"/>
              </a:ext>
            </a:extLst>
          </p:cNvPr>
          <p:cNvSpPr txBox="1">
            <a:spLocks/>
          </p:cNvSpPr>
          <p:nvPr/>
        </p:nvSpPr>
        <p:spPr>
          <a:xfrm>
            <a:off x="1395790" y="1054625"/>
            <a:ext cx="4131963" cy="572700"/>
          </a:xfrm>
          <a:prstGeom prst="rect">
            <a:avLst/>
          </a:prstGeom>
          <a:solidFill>
            <a:srgbClr val="FFEA97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Пример базы данных</a:t>
            </a:r>
          </a:p>
        </p:txBody>
      </p:sp>
    </p:spTree>
    <p:extLst>
      <p:ext uri="{BB962C8B-B14F-4D97-AF65-F5344CB8AC3E}">
        <p14:creationId xmlns:p14="http://schemas.microsoft.com/office/powerpoint/2010/main" val="26382225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;p17">
            <a:extLst>
              <a:ext uri="{FF2B5EF4-FFF2-40B4-BE49-F238E27FC236}">
                <a16:creationId xmlns:a16="http://schemas.microsoft.com/office/drawing/2014/main" id="{908691C3-B7A8-483A-B25C-09B2C02473CE}"/>
              </a:ext>
            </a:extLst>
          </p:cNvPr>
          <p:cNvSpPr txBox="1">
            <a:spLocks/>
          </p:cNvSpPr>
          <p:nvPr/>
        </p:nvSpPr>
        <p:spPr>
          <a:xfrm>
            <a:off x="311700" y="445024"/>
            <a:ext cx="10356300" cy="4094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/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Как работает SQL. Стандарт ANSI</a:t>
            </a:r>
          </a:p>
        </p:txBody>
      </p:sp>
      <p:sp>
        <p:nvSpPr>
          <p:cNvPr id="6" name="Google Shape;78;p17">
            <a:extLst>
              <a:ext uri="{FF2B5EF4-FFF2-40B4-BE49-F238E27FC236}">
                <a16:creationId xmlns:a16="http://schemas.microsoft.com/office/drawing/2014/main" id="{3BF40D23-03D0-409F-9BAE-25957472FDDF}"/>
              </a:ext>
            </a:extLst>
          </p:cNvPr>
          <p:cNvSpPr txBox="1">
            <a:spLocks/>
          </p:cNvSpPr>
          <p:nvPr/>
        </p:nvSpPr>
        <p:spPr>
          <a:xfrm>
            <a:off x="504204" y="4066674"/>
            <a:ext cx="6762869" cy="1620251"/>
          </a:xfrm>
          <a:prstGeom prst="rect">
            <a:avLst/>
          </a:prstGeom>
          <a:ln w="57150">
            <a:solidFill>
              <a:srgbClr val="9BDECF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hangingPunct="1">
              <a:spcBef>
                <a:spcPts val="0"/>
              </a:spcBef>
              <a:buFontTx/>
              <a:buNone/>
            </a:pPr>
            <a:r>
              <a:rPr lang="en-US" sz="3600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Вызов</a:t>
            </a:r>
            <a:r>
              <a:rPr lang="en-US" sz="36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 SQL</a:t>
            </a:r>
          </a:p>
          <a:p>
            <a:pPr marL="0" indent="0" hangingPunct="1">
              <a:spcBef>
                <a:spcPts val="1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SELECT * FROM </a:t>
            </a:r>
            <a:r>
              <a:rPr lang="en-US" sz="3600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countrie</a:t>
            </a:r>
            <a:endParaRPr lang="en-US" sz="360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14171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B4EE122-7EED-4A12-B15A-684C27CFD81F}"/>
              </a:ext>
            </a:extLst>
          </p:cNvPr>
          <p:cNvSpPr/>
          <p:nvPr/>
        </p:nvSpPr>
        <p:spPr>
          <a:xfrm>
            <a:off x="423994" y="6047473"/>
            <a:ext cx="3187886" cy="449580"/>
          </a:xfrm>
          <a:prstGeom prst="rect">
            <a:avLst/>
          </a:prstGeom>
          <a:solidFill>
            <a:srgbClr val="9BDEC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9D1AFA2-0F14-46DE-9522-FBC5CE9A09D7}"/>
              </a:ext>
            </a:extLst>
          </p:cNvPr>
          <p:cNvSpPr/>
          <p:nvPr/>
        </p:nvSpPr>
        <p:spPr>
          <a:xfrm>
            <a:off x="423994" y="4130040"/>
            <a:ext cx="3896546" cy="449580"/>
          </a:xfrm>
          <a:prstGeom prst="rect">
            <a:avLst/>
          </a:prstGeom>
          <a:solidFill>
            <a:srgbClr val="9BDEC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" name="Google Shape;83;p18">
            <a:extLst>
              <a:ext uri="{FF2B5EF4-FFF2-40B4-BE49-F238E27FC236}">
                <a16:creationId xmlns:a16="http://schemas.microsoft.com/office/drawing/2014/main" id="{47BFEC8D-53A9-4283-A0D1-6AA04D5C46EC}"/>
              </a:ext>
            </a:extLst>
          </p:cNvPr>
          <p:cNvSpPr txBox="1">
            <a:spLocks/>
          </p:cNvSpPr>
          <p:nvPr/>
        </p:nvSpPr>
        <p:spPr>
          <a:xfrm>
            <a:off x="423994" y="204393"/>
            <a:ext cx="10035458" cy="2811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algn="l" hangingPunct="1"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Интерактивный </a:t>
            </a:r>
            <a:endParaRPr lang="en-US" dirty="0">
              <a:solidFill>
                <a:srgbClr val="2C3842"/>
              </a:solidFill>
              <a:latin typeface="Gerbera" panose="02000500000000000000" pitchFamily="50" charset="-52"/>
            </a:endParaRPr>
          </a:p>
          <a:p>
            <a:pPr algn="l" hangingPunct="1"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2C3842"/>
                </a:solidFill>
                <a:latin typeface="Gerbera" panose="02000500000000000000" pitchFamily="50" charset="-52"/>
              </a:rPr>
              <a:t>и вложенный </a:t>
            </a:r>
            <a:r>
              <a:rPr lang="en-US" dirty="0">
                <a:solidFill>
                  <a:srgbClr val="2C3842"/>
                </a:solidFill>
                <a:latin typeface="Gerbera" panose="02000500000000000000" pitchFamily="50" charset="-52"/>
              </a:rPr>
              <a:t>SQL</a:t>
            </a:r>
          </a:p>
          <a:p>
            <a:pPr algn="l" hangingPunct="1"/>
            <a:endParaRPr lang="en-US" dirty="0">
              <a:solidFill>
                <a:srgbClr val="2C3842"/>
              </a:solidFill>
              <a:latin typeface="Gerbera" panose="02000500000000000000" pitchFamily="50" charset="-52"/>
            </a:endParaRPr>
          </a:p>
        </p:txBody>
      </p:sp>
      <p:sp>
        <p:nvSpPr>
          <p:cNvPr id="7" name="Google Shape;84;p18">
            <a:extLst>
              <a:ext uri="{FF2B5EF4-FFF2-40B4-BE49-F238E27FC236}">
                <a16:creationId xmlns:a16="http://schemas.microsoft.com/office/drawing/2014/main" id="{3365AEF8-FA3A-4AB9-8A7C-B05766ED05A3}"/>
              </a:ext>
            </a:extLst>
          </p:cNvPr>
          <p:cNvSpPr txBox="1">
            <a:spLocks/>
          </p:cNvSpPr>
          <p:nvPr/>
        </p:nvSpPr>
        <p:spPr>
          <a:xfrm>
            <a:off x="423994" y="4056096"/>
            <a:ext cx="10725269" cy="4061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hangingPunct="1">
              <a:spcBef>
                <a:spcPts val="0"/>
              </a:spcBef>
              <a:buFontTx/>
              <a:buNone/>
            </a:pPr>
            <a:r>
              <a:rPr lang="ru-RU" sz="2800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Интерактивный</a:t>
            </a: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 SQL используют для выборки и изменения непосредственно из базы данных напрямую через клиент приложение (студия разработки)</a:t>
            </a:r>
            <a:endParaRPr lang="en-US" sz="280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0"/>
              </a:spcBef>
              <a:buFontTx/>
              <a:buNone/>
            </a:pPr>
            <a:endParaRPr lang="ru-RU" sz="2800" b="1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  <a:p>
            <a:pPr marL="0" indent="0" hangingPunct="1">
              <a:spcBef>
                <a:spcPts val="1600"/>
              </a:spcBef>
              <a:buFontTx/>
              <a:buNone/>
            </a:pPr>
            <a:r>
              <a:rPr lang="ru-RU" sz="2800" b="1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Вложенный</a:t>
            </a: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 SQL вызывается внутри программы написанные программистом, которые написаны на другом языке (</a:t>
            </a:r>
            <a:r>
              <a:rPr lang="ru-RU" sz="2800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Java</a:t>
            </a: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, </a:t>
            </a:r>
            <a:r>
              <a:rPr lang="ru-RU" sz="2800" dirty="0" err="1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Python</a:t>
            </a:r>
            <a:r>
              <a:rPr lang="ru-RU" sz="2800" dirty="0">
                <a:solidFill>
                  <a:srgbClr val="2C3842"/>
                </a:solidFill>
                <a:latin typeface="Gotham Pro" panose="02000503040000020004" pitchFamily="2" charset="0"/>
                <a:cs typeface="Gotham Pro" panose="02000503040000020004" pitchFamily="2" charset="0"/>
              </a:rPr>
              <a:t>)</a:t>
            </a:r>
          </a:p>
          <a:p>
            <a:pPr marL="0" indent="0" hangingPunct="1">
              <a:spcBef>
                <a:spcPts val="1600"/>
              </a:spcBef>
              <a:spcAft>
                <a:spcPts val="1600"/>
              </a:spcAft>
              <a:buFontTx/>
              <a:buNone/>
            </a:pPr>
            <a:endParaRPr lang="ru-RU" sz="2800" dirty="0">
              <a:solidFill>
                <a:srgbClr val="2C3842"/>
              </a:solidFill>
              <a:latin typeface="Gotham Pro" panose="02000503040000020004" pitchFamily="2" charset="0"/>
              <a:cs typeface="Gotham Pro" panose="02000503040000020004" pitchFamily="2" charset="0"/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E018B724-73F4-4FA0-99E5-4AFEDB7B08F2}"/>
              </a:ext>
            </a:extLst>
          </p:cNvPr>
          <p:cNvCxnSpPr/>
          <p:nvPr/>
        </p:nvCxnSpPr>
        <p:spPr>
          <a:xfrm>
            <a:off x="261257" y="5689599"/>
            <a:ext cx="10888006" cy="0"/>
          </a:xfrm>
          <a:prstGeom prst="line">
            <a:avLst/>
          </a:prstGeom>
          <a:noFill/>
          <a:ln w="25400" cap="flat">
            <a:solidFill>
              <a:schemeClr val="bg1">
                <a:lumMod val="85000"/>
              </a:scheme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50937291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362</Words>
  <Application>Microsoft Office PowerPoint</Application>
  <PresentationFormat>Произвольный</PresentationFormat>
  <Paragraphs>74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6" baseType="lpstr">
      <vt:lpstr>Arial</vt:lpstr>
      <vt:lpstr>Calibri</vt:lpstr>
      <vt:lpstr>Gerbera</vt:lpstr>
      <vt:lpstr>Gerbera-Bold</vt:lpstr>
      <vt:lpstr>Gerbera-Light</vt:lpstr>
      <vt:lpstr>Gotham Pro</vt:lpstr>
      <vt:lpstr>Helvetica Light</vt:lpstr>
      <vt:lpstr>Helvetica Neue</vt:lpstr>
      <vt:lpstr>Helvetica Neue Light</vt:lpstr>
      <vt:lpstr>Helvetica Neue Medium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laba</dc:creator>
  <cp:lastModifiedBy>laba</cp:lastModifiedBy>
  <cp:revision>22</cp:revision>
  <dcterms:modified xsi:type="dcterms:W3CDTF">2019-09-12T15:10:30Z</dcterms:modified>
</cp:coreProperties>
</file>